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9"/>
  </p:notesMasterIdLst>
  <p:sldIdLst>
    <p:sldId id="279" r:id="rId2"/>
    <p:sldId id="257" r:id="rId3"/>
    <p:sldId id="258" r:id="rId4"/>
    <p:sldId id="309" r:id="rId5"/>
    <p:sldId id="310" r:id="rId6"/>
    <p:sldId id="311" r:id="rId7"/>
    <p:sldId id="265"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2" autoAdjust="0"/>
    <p:restoredTop sz="94660"/>
  </p:normalViewPr>
  <p:slideViewPr>
    <p:cSldViewPr>
      <p:cViewPr varScale="1">
        <p:scale>
          <a:sx n="85" d="100"/>
          <a:sy n="85" d="100"/>
        </p:scale>
        <p:origin x="116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EC4052-6AE6-437B-859D-8786D997AFEC}" type="datetimeFigureOut">
              <a:rPr lang="en-US" smtClean="0"/>
              <a:pPr/>
              <a:t>2023/11/29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6088DF-70A1-42C2-BB28-3FE81B47EA40}" type="slidenum">
              <a:rPr lang="en-US" smtClean="0"/>
              <a:pPr/>
              <a:t>‹#›</a:t>
            </a:fld>
            <a:endParaRPr lang="en-US"/>
          </a:p>
        </p:txBody>
      </p:sp>
    </p:spTree>
    <p:extLst>
      <p:ext uri="{BB962C8B-B14F-4D97-AF65-F5344CB8AC3E}">
        <p14:creationId xmlns:p14="http://schemas.microsoft.com/office/powerpoint/2010/main" val="336045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48218-4F97-4091-9781-CE2B982A3381}"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48218-4F97-4091-9781-CE2B982A3381}"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48218-4F97-4091-9781-CE2B982A3381}"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C48218-4F97-4091-9781-CE2B982A3381}"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48218-4F97-4091-9781-CE2B982A338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3C7161-5E62-4471-B8A6-B4FA46290E9F}" type="datetimeFigureOut">
              <a:rPr lang="en-US" smtClean="0"/>
              <a:pPr/>
              <a:t>2023/11/29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C48218-4F97-4091-9781-CE2B982A3381}"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03C7161-5E62-4471-B8A6-B4FA46290E9F}" type="datetimeFigureOut">
              <a:rPr lang="en-US" smtClean="0"/>
              <a:pPr/>
              <a:t>2023/11/29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DC48218-4F97-4091-9781-CE2B982A33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1z1g1na"/>
          <p:cNvPicPr>
            <a:picLocks noChangeAspect="1" noChangeArrowheads="1" noCrop="1"/>
          </p:cNvPicPr>
          <p:nvPr/>
        </p:nvPicPr>
        <p:blipFill>
          <a:blip r:embed="rId2" cstate="print"/>
          <a:srcRect/>
          <a:stretch>
            <a:fillRect/>
          </a:stretch>
        </p:blipFill>
        <p:spPr bwMode="auto">
          <a:xfrm>
            <a:off x="381000" y="2667000"/>
            <a:ext cx="4343400" cy="3571900"/>
          </a:xfrm>
          <a:prstGeom prst="rect">
            <a:avLst/>
          </a:prstGeom>
          <a:noFill/>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27984" y="404664"/>
            <a:ext cx="3576609" cy="374824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548680"/>
            <a:ext cx="6512511" cy="576064"/>
          </a:xfrm>
        </p:spPr>
        <p:txBody>
          <a:bodyPr/>
          <a:lstStyle/>
          <a:p>
            <a:pPr marL="0" indent="0">
              <a:buNone/>
            </a:pPr>
            <a:r>
              <a:rPr lang="ar-SA" sz="2400" dirty="0">
                <a:ln w="1905"/>
                <a:solidFill>
                  <a:srgbClr val="7030A0"/>
                </a:solidFill>
                <a:effectLst>
                  <a:innerShdw blurRad="69850" dist="43180" dir="5400000">
                    <a:srgbClr val="000000">
                      <a:alpha val="65000"/>
                    </a:srgbClr>
                  </a:innerShdw>
                </a:effectLst>
                <a:cs typeface="B Titr" pitchFamily="2" charset="-78"/>
              </a:rPr>
              <a:t>اهمیت  برنامه سالمندان</a:t>
            </a:r>
            <a:r>
              <a:rPr lang="en-US" sz="2400" dirty="0">
                <a:ln w="1905"/>
                <a:solidFill>
                  <a:srgbClr val="7030A0"/>
                </a:solidFill>
                <a:effectLst>
                  <a:innerShdw blurRad="69850" dist="43180" dir="5400000">
                    <a:srgbClr val="000000">
                      <a:alpha val="65000"/>
                    </a:srgbClr>
                  </a:innerShdw>
                </a:effectLst>
                <a:cs typeface="B Titr" pitchFamily="2" charset="-78"/>
              </a:rPr>
              <a:t>:</a:t>
            </a:r>
            <a:br>
              <a:rPr lang="en-US" sz="4000" dirty="0">
                <a:solidFill>
                  <a:srgbClr val="7030A0"/>
                </a:solidFill>
                <a:cs typeface="B Titr" pitchFamily="2" charset="-78"/>
              </a:rPr>
            </a:br>
            <a:endParaRPr lang="en-US" sz="4000" dirty="0">
              <a:solidFill>
                <a:srgbClr val="7030A0"/>
              </a:solidFill>
              <a:cs typeface="B Titr" pitchFamily="2" charset="-78"/>
            </a:endParaRPr>
          </a:p>
        </p:txBody>
      </p:sp>
      <p:sp>
        <p:nvSpPr>
          <p:cNvPr id="3" name="Content Placeholder 2"/>
          <p:cNvSpPr>
            <a:spLocks noGrp="1"/>
          </p:cNvSpPr>
          <p:nvPr>
            <p:ph sz="quarter" idx="13"/>
          </p:nvPr>
        </p:nvSpPr>
        <p:spPr>
          <a:xfrm>
            <a:off x="539552" y="1412776"/>
            <a:ext cx="7920880" cy="3474720"/>
          </a:xfrm>
        </p:spPr>
        <p:txBody>
          <a:bodyPr>
            <a:normAutofit/>
          </a:bodyPr>
          <a:lstStyle/>
          <a:p>
            <a:pPr>
              <a:buSzPct val="70000"/>
              <a:buFont typeface="Wingdings" panose="05000000000000000000" pitchFamily="2" charset="2"/>
              <a:buChar char="ü"/>
            </a:pPr>
            <a:r>
              <a:rPr lang="ar-SA" dirty="0"/>
              <a:t> </a:t>
            </a:r>
            <a:r>
              <a:rPr lang="ar-SA" sz="2000" dirty="0">
                <a:solidFill>
                  <a:schemeClr val="tx1"/>
                </a:solidFill>
                <a:cs typeface="B Mitra" pitchFamily="2" charset="-78"/>
              </a:rPr>
              <a:t>تسریع سیاست های ابلاغی سلامت و سیاست های ابلاغی مقام معظم رهبری(هفتمین سیاست ) –</a:t>
            </a:r>
            <a:r>
              <a:rPr lang="fa-IR" sz="2000" dirty="0">
                <a:solidFill>
                  <a:schemeClr val="tx1"/>
                </a:solidFill>
                <a:cs typeface="B Mitra" pitchFamily="2" charset="-78"/>
              </a:rPr>
              <a:t> </a:t>
            </a:r>
            <a:r>
              <a:rPr lang="ar-SA" sz="2000" dirty="0">
                <a:solidFill>
                  <a:schemeClr val="tx1"/>
                </a:solidFill>
                <a:cs typeface="B Mitra" pitchFamily="2" charset="-78"/>
              </a:rPr>
              <a:t>قانون پنجم و ششم توسعه </a:t>
            </a:r>
            <a:endParaRPr lang="en-US" sz="2000" dirty="0">
              <a:solidFill>
                <a:schemeClr val="tx1"/>
              </a:solidFill>
              <a:cs typeface="B Mitra" pitchFamily="2" charset="-78"/>
            </a:endParaRPr>
          </a:p>
          <a:p>
            <a:pPr>
              <a:buSzPct val="70000"/>
              <a:buFont typeface="Wingdings" panose="05000000000000000000" pitchFamily="2" charset="2"/>
              <a:buChar char="ü"/>
            </a:pPr>
            <a:r>
              <a:rPr lang="ar-SA" sz="2000" dirty="0">
                <a:solidFill>
                  <a:schemeClr val="tx1"/>
                </a:solidFill>
                <a:cs typeface="B Mitra" pitchFamily="2" charset="-78"/>
              </a:rPr>
              <a:t>لزوم تعامل و همکاری با سایر ادارات در راستای چشم انداز سند 1404</a:t>
            </a:r>
            <a:endParaRPr lang="en-US" sz="2000" dirty="0">
              <a:solidFill>
                <a:schemeClr val="tx1"/>
              </a:solidFill>
              <a:cs typeface="B Mitra" pitchFamily="2" charset="-78"/>
            </a:endParaRPr>
          </a:p>
          <a:p>
            <a:pPr>
              <a:buSzPct val="70000"/>
              <a:buFont typeface="Wingdings" panose="05000000000000000000" pitchFamily="2" charset="2"/>
              <a:buChar char="ü"/>
            </a:pPr>
            <a:r>
              <a:rPr lang="ar-SA" sz="2000" dirty="0">
                <a:solidFill>
                  <a:schemeClr val="tx1"/>
                </a:solidFill>
                <a:cs typeface="B Mitra" pitchFamily="2" charset="-78"/>
              </a:rPr>
              <a:t>لزوم توجه به الگوی جمعیتی و چند وجهی بودن ابعاد سلامت </a:t>
            </a:r>
            <a:endParaRPr lang="en-US" sz="2000" dirty="0">
              <a:solidFill>
                <a:schemeClr val="tx1"/>
              </a:solidFill>
              <a:cs typeface="B Mitra" pitchFamily="2" charset="-78"/>
            </a:endParaRPr>
          </a:p>
          <a:p>
            <a:pPr>
              <a:buSzPct val="70000"/>
              <a:buFont typeface="Wingdings" panose="05000000000000000000" pitchFamily="2" charset="2"/>
              <a:buChar char="ü"/>
            </a:pPr>
            <a:r>
              <a:rPr lang="ar-SA" sz="2000" dirty="0">
                <a:solidFill>
                  <a:schemeClr val="tx1"/>
                </a:solidFill>
                <a:cs typeface="B Mitra" pitchFamily="2" charset="-78"/>
              </a:rPr>
              <a:t>لزوم بالا بردن کیفیت زندگی </a:t>
            </a:r>
            <a:endParaRPr lang="en-US" sz="2000" dirty="0">
              <a:solidFill>
                <a:schemeClr val="tx1"/>
              </a:solidFill>
              <a:cs typeface="B Mitra"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332656"/>
            <a:ext cx="6512511" cy="1143000"/>
          </a:xfrm>
        </p:spPr>
        <p:txBody>
          <a:bodyPr/>
          <a:lstStyle/>
          <a:p>
            <a:pPr marL="0" indent="0">
              <a:buNone/>
            </a:pPr>
            <a:r>
              <a:rPr lang="ar-SA" sz="2400" dirty="0">
                <a:ln w="1905"/>
                <a:solidFill>
                  <a:srgbClr val="7030A0"/>
                </a:solidFill>
                <a:effectLst>
                  <a:innerShdw blurRad="69850" dist="43180" dir="5400000">
                    <a:srgbClr val="000000">
                      <a:alpha val="65000"/>
                    </a:srgbClr>
                  </a:innerShdw>
                </a:effectLst>
                <a:cs typeface="B Titr" pitchFamily="2" charset="-78"/>
              </a:rPr>
              <a:t>اهداف کاربردی برنامه سالمندان</a:t>
            </a:r>
            <a:r>
              <a:rPr lang="en-US" sz="2400" dirty="0">
                <a:ln w="1905"/>
                <a:solidFill>
                  <a:srgbClr val="7030A0"/>
                </a:solidFill>
                <a:effectLst>
                  <a:innerShdw blurRad="69850" dist="43180" dir="5400000">
                    <a:srgbClr val="000000">
                      <a:alpha val="65000"/>
                    </a:srgbClr>
                  </a:innerShdw>
                </a:effectLst>
                <a:cs typeface="B Titr" pitchFamily="2" charset="-78"/>
              </a:rPr>
              <a:t> :</a:t>
            </a:r>
            <a:r>
              <a:rPr lang="ar-SA" sz="2400" dirty="0">
                <a:ln w="1905"/>
                <a:solidFill>
                  <a:srgbClr val="7030A0"/>
                </a:solidFill>
                <a:effectLst>
                  <a:innerShdw blurRad="69850" dist="43180" dir="5400000">
                    <a:srgbClr val="000000">
                      <a:alpha val="65000"/>
                    </a:srgbClr>
                  </a:innerShdw>
                </a:effectLst>
                <a:cs typeface="B Titr" pitchFamily="2" charset="-78"/>
              </a:rPr>
              <a:t> </a:t>
            </a:r>
            <a:br>
              <a:rPr lang="en-US" sz="3600" dirty="0">
                <a:solidFill>
                  <a:srgbClr val="7030A0"/>
                </a:solidFill>
                <a:cs typeface="B Titr" pitchFamily="2" charset="-78"/>
              </a:rPr>
            </a:br>
            <a:endParaRPr lang="en-US" sz="3600" dirty="0">
              <a:solidFill>
                <a:srgbClr val="7030A0"/>
              </a:solidFill>
              <a:cs typeface="B Titr" pitchFamily="2" charset="-78"/>
            </a:endParaRPr>
          </a:p>
        </p:txBody>
      </p:sp>
      <p:sp>
        <p:nvSpPr>
          <p:cNvPr id="3" name="Content Placeholder 2"/>
          <p:cNvSpPr>
            <a:spLocks noGrp="1"/>
          </p:cNvSpPr>
          <p:nvPr>
            <p:ph sz="quarter" idx="13"/>
          </p:nvPr>
        </p:nvSpPr>
        <p:spPr>
          <a:xfrm>
            <a:off x="971600" y="1052736"/>
            <a:ext cx="7264896" cy="4608512"/>
          </a:xfrm>
        </p:spPr>
        <p:txBody>
          <a:bodyPr>
            <a:normAutofit/>
          </a:bodyPr>
          <a:lstStyle/>
          <a:p>
            <a:pPr marL="502920" indent="-457200">
              <a:buSzPct val="70000"/>
              <a:buFont typeface="+mj-lt"/>
              <a:buAutoNum type="arabicParenR"/>
            </a:pPr>
            <a:r>
              <a:rPr lang="ar-SA" dirty="0">
                <a:solidFill>
                  <a:schemeClr val="tx1"/>
                </a:solidFill>
              </a:rPr>
              <a:t> </a:t>
            </a:r>
            <a:r>
              <a:rPr lang="ar-SA" dirty="0">
                <a:solidFill>
                  <a:schemeClr val="tx1"/>
                </a:solidFill>
                <a:cs typeface="B Mitra" pitchFamily="2" charset="-78"/>
              </a:rPr>
              <a:t>وجود سالمند سالم –پیشگیری از عوارض اجتناب ناپذیر –کاهش عوارض سالمندی-افزودن خدمات سالمندی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استمرار و گسترش برنامه مراقبت ادغام یافته سالمندی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استمرار و گسترش برنامه خود مراقبتی و ترویج شیوه زندگی سالم در سالمندی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اجرای کامل برنامه نظام تحول سلامت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پژوهش و تحقیقات کاربردی در برنامه سالمندان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تعامل و هماهنگی برون بخشی و بین بخشی با هدف تامین سلامت این گروه </a:t>
            </a:r>
            <a:endParaRPr lang="en-US" dirty="0">
              <a:solidFill>
                <a:schemeClr val="tx1"/>
              </a:solidFill>
              <a:cs typeface="B Mitra" pitchFamily="2" charset="-78"/>
            </a:endParaRPr>
          </a:p>
          <a:p>
            <a:pPr marL="502920" indent="-457200">
              <a:buSzPct val="70000"/>
              <a:buFont typeface="+mj-lt"/>
              <a:buAutoNum type="arabicParenR"/>
            </a:pPr>
            <a:r>
              <a:rPr lang="ar-SA" dirty="0">
                <a:solidFill>
                  <a:schemeClr val="tx1"/>
                </a:solidFill>
                <a:cs typeface="B Mitra" pitchFamily="2" charset="-78"/>
              </a:rPr>
              <a:t>اجرای کامل سند ملی </a:t>
            </a:r>
            <a:r>
              <a:rPr lang="fa-IR" dirty="0">
                <a:solidFill>
                  <a:schemeClr val="tx1"/>
                </a:solidFill>
                <a:cs typeface="B Mitra" pitchFamily="2" charset="-78"/>
              </a:rPr>
              <a:t>سالمندان</a:t>
            </a:r>
            <a:endParaRPr lang="en-US" dirty="0">
              <a:solidFill>
                <a:schemeClr val="tx1"/>
              </a:solidFill>
              <a:cs typeface="B Mitra"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260648"/>
            <a:ext cx="6512511" cy="1143000"/>
          </a:xfrm>
        </p:spPr>
        <p:txBody>
          <a:bodyPr/>
          <a:lstStyle/>
          <a:p>
            <a:pPr marL="0" indent="0" algn="ctr">
              <a:buNone/>
            </a:pPr>
            <a:r>
              <a:rPr lang="fa-IR" sz="2400" dirty="0">
                <a:solidFill>
                  <a:schemeClr val="tx1"/>
                </a:solidFill>
                <a:cs typeface="B Titr" pitchFamily="2" charset="-78"/>
              </a:rPr>
              <a:t>دستورالعمل تشکیل کمیته راهبردی سلامت سالمندان </a:t>
            </a:r>
            <a:endParaRPr lang="en-US" sz="2400" dirty="0">
              <a:solidFill>
                <a:schemeClr val="tx1"/>
              </a:solidFill>
              <a:cs typeface="B Titr" pitchFamily="2" charset="-78"/>
            </a:endParaRPr>
          </a:p>
        </p:txBody>
      </p:sp>
      <p:sp>
        <p:nvSpPr>
          <p:cNvPr id="3" name="Content Placeholder 2"/>
          <p:cNvSpPr>
            <a:spLocks noGrp="1"/>
          </p:cNvSpPr>
          <p:nvPr>
            <p:ph sz="quarter" idx="13"/>
          </p:nvPr>
        </p:nvSpPr>
        <p:spPr>
          <a:xfrm>
            <a:off x="611560" y="1268760"/>
            <a:ext cx="7840960" cy="4968552"/>
          </a:xfrm>
        </p:spPr>
        <p:txBody>
          <a:bodyPr>
            <a:noAutofit/>
          </a:bodyPr>
          <a:lstStyle/>
          <a:p>
            <a:pPr algn="r" rtl="1"/>
            <a:r>
              <a:rPr lang="fa-IR" sz="2800" dirty="0">
                <a:solidFill>
                  <a:srgbClr val="002060"/>
                </a:solidFill>
                <a:cs typeface="2  Nazanin" panose="00000400000000000000" pitchFamily="2" charset="-78"/>
              </a:rPr>
              <a:t>ریاست کمیته :رئیس دانشگاه </a:t>
            </a:r>
          </a:p>
          <a:p>
            <a:pPr algn="r" rtl="1"/>
            <a:r>
              <a:rPr lang="fa-IR" sz="2800" dirty="0">
                <a:solidFill>
                  <a:srgbClr val="002060"/>
                </a:solidFill>
                <a:cs typeface="2  Nazanin" panose="00000400000000000000" pitchFamily="2" charset="-78"/>
              </a:rPr>
              <a:t>دبیر کمیته :معاونت بهداشتی </a:t>
            </a:r>
          </a:p>
          <a:p>
            <a:pPr algn="r" rtl="1"/>
            <a:r>
              <a:rPr lang="fa-IR" sz="2800" dirty="0">
                <a:solidFill>
                  <a:srgbClr val="002060"/>
                </a:solidFill>
                <a:cs typeface="2  Nazanin" panose="00000400000000000000" pitchFamily="2" charset="-78"/>
              </a:rPr>
              <a:t>دبیرخانه:مدیریت سلامت جمعیت،خانواده و مدارس</a:t>
            </a:r>
          </a:p>
          <a:p>
            <a:pPr algn="r" rtl="1"/>
            <a:r>
              <a:rPr lang="fa-IR" sz="2800" dirty="0">
                <a:solidFill>
                  <a:srgbClr val="C00000"/>
                </a:solidFill>
                <a:cs typeface="2  Nazanin" panose="00000400000000000000" pitchFamily="2" charset="-78"/>
              </a:rPr>
              <a:t>اعضاءثابت : معاونین دانشگاه،روسای دانشکده ها،مدیر گروه گسترش شبکه ،روابط عمومی معاونت بهداشتی ،3نفر متخصص دانشگاهی طب سالمندی</a:t>
            </a:r>
            <a:endParaRPr lang="fa-IR" sz="2800" dirty="0">
              <a:cs typeface="2  Nazanin" panose="00000400000000000000" pitchFamily="2" charset="-78"/>
            </a:endParaRPr>
          </a:p>
          <a:p>
            <a:r>
              <a:rPr lang="fa-IR" sz="2800" dirty="0">
                <a:solidFill>
                  <a:srgbClr val="00B050"/>
                </a:solidFill>
                <a:cs typeface="2  Nazanin" panose="00000400000000000000" pitchFamily="2" charset="-78"/>
              </a:rPr>
              <a:t>سایر اعضاء کمیته درون سازمانی : مدیر بیماریها ، روسای گروههای تغذیه،آموزش سلامت، روان</a:t>
            </a:r>
          </a:p>
        </p:txBody>
      </p:sp>
    </p:spTree>
    <p:extLst>
      <p:ext uri="{BB962C8B-B14F-4D97-AF65-F5344CB8AC3E}">
        <p14:creationId xmlns:p14="http://schemas.microsoft.com/office/powerpoint/2010/main" val="2902021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0192" y="18910"/>
            <a:ext cx="2704728" cy="654032"/>
          </a:xfrm>
        </p:spPr>
        <p:txBody>
          <a:bodyPr/>
          <a:lstStyle/>
          <a:p>
            <a:pPr marL="0" indent="0" algn="ctr">
              <a:buNone/>
            </a:pPr>
            <a:r>
              <a:rPr lang="fa-IR" dirty="0">
                <a:solidFill>
                  <a:schemeClr val="tx1"/>
                </a:solidFill>
                <a:cs typeface="B Titr" pitchFamily="2" charset="-78"/>
              </a:rPr>
              <a:t>مفادکمیته </a:t>
            </a:r>
            <a:endParaRPr lang="en-US" dirty="0">
              <a:solidFill>
                <a:schemeClr val="tx1"/>
              </a:solidFill>
              <a:cs typeface="B Titr" pitchFamily="2" charset="-78"/>
            </a:endParaRPr>
          </a:p>
        </p:txBody>
      </p:sp>
      <p:sp>
        <p:nvSpPr>
          <p:cNvPr id="3" name="Content Placeholder 2"/>
          <p:cNvSpPr>
            <a:spLocks noGrp="1"/>
          </p:cNvSpPr>
          <p:nvPr>
            <p:ph sz="quarter" idx="13"/>
          </p:nvPr>
        </p:nvSpPr>
        <p:spPr>
          <a:xfrm>
            <a:off x="395536" y="692696"/>
            <a:ext cx="8280920" cy="5760640"/>
          </a:xfrm>
        </p:spPr>
        <p:txBody>
          <a:bodyPr>
            <a:normAutofit fontScale="92500" lnSpcReduction="10000"/>
          </a:bodyPr>
          <a:lstStyle/>
          <a:p>
            <a:pPr algn="just">
              <a:lnSpc>
                <a:spcPct val="170000"/>
              </a:lnSpc>
              <a:buNone/>
            </a:pPr>
            <a:r>
              <a:rPr lang="fa-IR" sz="2300" dirty="0">
                <a:cs typeface="2  Nazanin" panose="00000400000000000000" pitchFamily="2" charset="-78"/>
              </a:rPr>
              <a:t>ماده(1) ابلاغ اعضای ثابت با امضاء رئیس محترم دانشگاه تعیین می گردد.</a:t>
            </a:r>
          </a:p>
          <a:p>
            <a:pPr algn="just">
              <a:lnSpc>
                <a:spcPct val="170000"/>
              </a:lnSpc>
              <a:buNone/>
            </a:pPr>
            <a:r>
              <a:rPr lang="fa-IR" sz="2300" dirty="0">
                <a:solidFill>
                  <a:srgbClr val="002060"/>
                </a:solidFill>
                <a:cs typeface="2  Nazanin" panose="00000400000000000000" pitchFamily="2" charset="-78"/>
              </a:rPr>
              <a:t>ماده (2) جلسات کمیته راهبردی سلامت سالمندان با حضور حداقل نصف +یک عضو و به صورت هر سه ماه یک بار برگزار می شود.</a:t>
            </a:r>
            <a:r>
              <a:rPr lang="fa-IR" sz="2300" dirty="0">
                <a:cs typeface="2  Nazanin" panose="00000400000000000000" pitchFamily="2" charset="-78"/>
              </a:rPr>
              <a:t> </a:t>
            </a:r>
          </a:p>
          <a:p>
            <a:pPr algn="just">
              <a:lnSpc>
                <a:spcPct val="170000"/>
              </a:lnSpc>
              <a:buNone/>
            </a:pPr>
            <a:r>
              <a:rPr lang="fa-IR" sz="2300" dirty="0">
                <a:solidFill>
                  <a:srgbClr val="7030A0"/>
                </a:solidFill>
                <a:cs typeface="2  Nazanin" panose="00000400000000000000" pitchFamily="2" charset="-78"/>
              </a:rPr>
              <a:t>ماده(3) دستور جلسات توسط دبیر کمیته تعیین و حداقل یک هفته قبل از تاریخ تشکیل جلسات به اطلاع اعضائ کمیته خواهد رسید.</a:t>
            </a:r>
          </a:p>
          <a:p>
            <a:pPr algn="just">
              <a:lnSpc>
                <a:spcPct val="170000"/>
              </a:lnSpc>
              <a:buNone/>
            </a:pPr>
            <a:r>
              <a:rPr lang="fa-IR" sz="2300" dirty="0">
                <a:solidFill>
                  <a:srgbClr val="7030A0"/>
                </a:solidFill>
                <a:cs typeface="2  Nazanin" panose="00000400000000000000" pitchFamily="2" charset="-78"/>
              </a:rPr>
              <a:t>تبصره 1: چنانچه هر یک از اعضاء در رابطه با دستور کار جلسه پیشنهادی داشته باشند، پیشنهاد خود را 3 هفته قبل از تشکیل جلسه برای دبیرخانه ارسال تا به ترتیب نوبت وصول و اولویت در دستور کارکمیته قرار گیرد.</a:t>
            </a:r>
          </a:p>
          <a:p>
            <a:pPr algn="just">
              <a:lnSpc>
                <a:spcPct val="170000"/>
              </a:lnSpc>
              <a:buNone/>
            </a:pPr>
            <a:r>
              <a:rPr lang="fa-IR" sz="2300" dirty="0">
                <a:solidFill>
                  <a:srgbClr val="7030A0"/>
                </a:solidFill>
                <a:cs typeface="2  Nazanin" panose="00000400000000000000" pitchFamily="2" charset="-78"/>
              </a:rPr>
              <a:t>تبصره 2: چنانچه هر یک از اعضاءکمیته به هر دلیلی قادر به شرکت در جلسه نباشند موظفند مراتب را حداقل 72 ساعت قبل از تاریخ جلسه با ذکر دلیل کتباً به دبیرخانه کمیته اعلام نمایند.</a:t>
            </a:r>
            <a:endParaRPr lang="en-US" dirty="0">
              <a:solidFill>
                <a:srgbClr val="7030A0"/>
              </a:solidFill>
              <a:cs typeface="2  Nazanin" panose="00000400000000000000" pitchFamily="2" charset="-78"/>
            </a:endParaRPr>
          </a:p>
        </p:txBody>
      </p:sp>
    </p:spTree>
    <p:extLst>
      <p:ext uri="{BB962C8B-B14F-4D97-AF65-F5344CB8AC3E}">
        <p14:creationId xmlns:p14="http://schemas.microsoft.com/office/powerpoint/2010/main" val="109619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95536" y="188640"/>
            <a:ext cx="8496944" cy="6475686"/>
          </a:xfrm>
        </p:spPr>
        <p:txBody>
          <a:bodyPr>
            <a:normAutofit/>
          </a:bodyPr>
          <a:lstStyle/>
          <a:p>
            <a:pPr algn="just" rtl="1">
              <a:buNone/>
            </a:pPr>
            <a:r>
              <a:rPr lang="fa-IR" sz="2400" dirty="0">
                <a:cs typeface="2  Nazanin" panose="00000400000000000000" pitchFamily="2" charset="-78"/>
              </a:rPr>
              <a:t>-</a:t>
            </a:r>
            <a:r>
              <a:rPr lang="fa-IR" sz="2400" dirty="0">
                <a:solidFill>
                  <a:srgbClr val="7030A0"/>
                </a:solidFill>
                <a:cs typeface="2  Nazanin" panose="00000400000000000000" pitchFamily="2" charset="-78"/>
              </a:rPr>
              <a:t>تبصره 3: غیبت غیر موجه بیش از 2 جلسه اعضآئ کمیته ،توسط دبیر محترم کمیته به بالاترین مقام دستگاه منعکس می گردد.</a:t>
            </a:r>
          </a:p>
          <a:p>
            <a:pPr algn="just" rtl="1">
              <a:buNone/>
            </a:pPr>
            <a:r>
              <a:rPr lang="fa-IR" sz="2400" dirty="0">
                <a:solidFill>
                  <a:srgbClr val="7030A0"/>
                </a:solidFill>
                <a:cs typeface="2  Nazanin" panose="00000400000000000000" pitchFamily="2" charset="-78"/>
              </a:rPr>
              <a:t>-تبصره 4: حضور سایر افراد در جلسات کمیته که دستور جلسه ارتباط مستقیم با دستگاه تخصصی آنها داشته باشد ضروری می باشد دبیر کمیته از اینگونه افراد دعوت به عمل می آورد.</a:t>
            </a:r>
          </a:p>
          <a:p>
            <a:pPr algn="just" rtl="1">
              <a:buNone/>
            </a:pPr>
            <a:r>
              <a:rPr lang="fa-IR" sz="2400" dirty="0">
                <a:solidFill>
                  <a:srgbClr val="7030A0"/>
                </a:solidFill>
                <a:cs typeface="2  Nazanin" panose="00000400000000000000" pitchFamily="2" charset="-78"/>
              </a:rPr>
              <a:t>ماده(4) مذاکرات جلسات کمیته ،توسط مسئول دبیرخانه کمیته ثبت و ضبط می گردد و مصوبات آن باید ظرف مدت یک هفته پس از تصویب به دستگاه ذیربط ابلاغ گردد.</a:t>
            </a:r>
          </a:p>
          <a:p>
            <a:pPr algn="just">
              <a:buNone/>
            </a:pPr>
            <a:r>
              <a:rPr lang="fa-IR" sz="2400" dirty="0">
                <a:solidFill>
                  <a:srgbClr val="7030A0"/>
                </a:solidFill>
                <a:cs typeface="2  Nazanin" panose="00000400000000000000" pitchFamily="2" charset="-78"/>
              </a:rPr>
              <a:t>ماده(5) دبیرخانه کمیته سلامت سالمندان استان در مرکز بهداشت استان مستقر بوده و مسئول آن مدیریت سلامت جمعیت،خانواده و مدارس می باشد.</a:t>
            </a:r>
          </a:p>
          <a:p>
            <a:pPr algn="just" rtl="1">
              <a:buNone/>
            </a:pPr>
            <a:r>
              <a:rPr lang="fa-IR" sz="2400" dirty="0">
                <a:solidFill>
                  <a:srgbClr val="C00000"/>
                </a:solidFill>
                <a:cs typeface="2  Nazanin" panose="00000400000000000000" pitchFamily="2" charset="-78"/>
              </a:rPr>
              <a:t>وظایف مسئول دبیرخانه:</a:t>
            </a:r>
          </a:p>
          <a:p>
            <a:pPr algn="just" rtl="1">
              <a:buNone/>
            </a:pPr>
            <a:r>
              <a:rPr lang="fa-IR" sz="2400" dirty="0">
                <a:solidFill>
                  <a:srgbClr val="C00000"/>
                </a:solidFill>
                <a:cs typeface="2  Nazanin" panose="00000400000000000000" pitchFamily="2" charset="-78"/>
              </a:rPr>
              <a:t> الف-تهیه دستور هر جلسه با نظر رئیس و دبیر کمیته</a:t>
            </a:r>
          </a:p>
          <a:p>
            <a:pPr algn="just" rtl="1">
              <a:buNone/>
            </a:pPr>
            <a:r>
              <a:rPr lang="fa-IR" sz="2400" dirty="0">
                <a:solidFill>
                  <a:srgbClr val="C00000"/>
                </a:solidFill>
                <a:cs typeface="2  Nazanin" panose="00000400000000000000" pitchFamily="2" charset="-78"/>
              </a:rPr>
              <a:t>ب- گردآوری ،دسته بندی و تحلیل اطلاعات و شواهد کافی برای اولویت بندی مسائل و مشکلات سلامت سالمندان به تفکیک در قالب برنامه عملیاتی سالیانه</a:t>
            </a:r>
          </a:p>
          <a:p>
            <a:pPr algn="just" rtl="1">
              <a:buNone/>
            </a:pPr>
            <a:r>
              <a:rPr lang="fa-IR" sz="2400" dirty="0">
                <a:solidFill>
                  <a:srgbClr val="C00000"/>
                </a:solidFill>
                <a:cs typeface="2  Nazanin" panose="00000400000000000000" pitchFamily="2" charset="-78"/>
              </a:rPr>
              <a:t>چ- پیگیری مصوبه های کمیته در قالب فرمت معین وتهیه گزارشها درباره نتایج این پیگیرها به رئیس کمیته </a:t>
            </a:r>
          </a:p>
        </p:txBody>
      </p:sp>
    </p:spTree>
    <p:extLst>
      <p:ext uri="{BB962C8B-B14F-4D97-AF65-F5344CB8AC3E}">
        <p14:creationId xmlns:p14="http://schemas.microsoft.com/office/powerpoint/2010/main" val="3298424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p:cNvSpPr>
            <a:spLocks noGrp="1"/>
          </p:cNvSpPr>
          <p:nvPr>
            <p:ph type="dt" sz="half" idx="10"/>
          </p:nvPr>
        </p:nvSpPr>
        <p:spPr>
          <a:noFill/>
        </p:spPr>
        <p:txBody>
          <a:bodyPr/>
          <a:lstStyle/>
          <a:p>
            <a:r>
              <a:rPr lang="en-US"/>
              <a:t>                                  GCC 9/5/06</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32667" cy="6858000"/>
          </a:xfrm>
          <a:prstGeom prst="rect">
            <a:avLst/>
          </a:prstGeom>
        </p:spPr>
      </p:pic>
      <p:sp>
        <p:nvSpPr>
          <p:cNvPr id="3" name="Oval 2"/>
          <p:cNvSpPr/>
          <p:nvPr/>
        </p:nvSpPr>
        <p:spPr>
          <a:xfrm rot="902406">
            <a:off x="3093553" y="2243132"/>
            <a:ext cx="4112760" cy="2467766"/>
          </a:xfrm>
          <a:prstGeom prst="ellipse">
            <a:avLst/>
          </a:prstGeom>
        </p:spPr>
        <p:style>
          <a:lnRef idx="1">
            <a:schemeClr val="accent3"/>
          </a:lnRef>
          <a:fillRef idx="2">
            <a:schemeClr val="accent3"/>
          </a:fillRef>
          <a:effectRef idx="1">
            <a:schemeClr val="accent3"/>
          </a:effectRef>
          <a:fontRef idx="minor">
            <a:schemeClr val="dk1"/>
          </a:fontRef>
        </p:style>
        <p:txBody>
          <a:bodyPr rtlCol="1" anchor="ctr"/>
          <a:lstStyle/>
          <a:p>
            <a:pPr algn="ctr">
              <a:lnSpc>
                <a:spcPct val="150000"/>
              </a:lnSpc>
            </a:pPr>
            <a:r>
              <a:rPr lang="fa-IR" sz="3200" b="1" dirty="0">
                <a:latin typeface="Bodoni MT Condensed" panose="02070606080606020203" pitchFamily="18" charset="0"/>
                <a:cs typeface="B Titr" panose="00000700000000000000" pitchFamily="2" charset="-78"/>
              </a:rPr>
              <a:t>سپاس از توجه شما</a:t>
            </a:r>
          </a:p>
        </p:txBody>
      </p:sp>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771</TotalTime>
  <Words>538</Words>
  <Application>Microsoft Office PowerPoint</Application>
  <PresentationFormat>On-screen Show (4:3)</PresentationFormat>
  <Paragraphs>35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Bodoni MT Condensed</vt:lpstr>
      <vt:lpstr>Calibri</vt:lpstr>
      <vt:lpstr>Georgia</vt:lpstr>
      <vt:lpstr>Trebuchet MS</vt:lpstr>
      <vt:lpstr>Wingdings</vt:lpstr>
      <vt:lpstr>Slipstream</vt:lpstr>
      <vt:lpstr>PowerPoint Presentation</vt:lpstr>
      <vt:lpstr>اهمیت  برنامه سالمندان: </vt:lpstr>
      <vt:lpstr>اهداف کاربردی برنامه سالمندان :  </vt:lpstr>
      <vt:lpstr>دستورالعمل تشکیل کمیته راهبردی سلامت سالمندان </vt:lpstr>
      <vt:lpstr>مفادکمیته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مقدمه :</dc:title>
  <dc:creator>0652109543</dc:creator>
  <cp:lastModifiedBy>مريم محمدي</cp:lastModifiedBy>
  <cp:revision>111</cp:revision>
  <dcterms:created xsi:type="dcterms:W3CDTF">2015-04-07T10:09:06Z</dcterms:created>
  <dcterms:modified xsi:type="dcterms:W3CDTF">2023-11-29T07:51:02Z</dcterms:modified>
</cp:coreProperties>
</file>